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2718" y="-12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2425393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4261788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6"/>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6"/>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625325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1005460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697807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2"/>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3844207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479430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1065358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1080663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957528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69106C-C35F-4A5B-B634-5119F6EC527E}" type="datetimeFigureOut">
              <a:rPr kumimoji="1" lang="ja-JP" altLang="en-US" smtClean="0"/>
              <a:t>2014/12/1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170590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469106C-C35F-4A5B-B634-5119F6EC527E}" type="datetimeFigureOut">
              <a:rPr kumimoji="1" lang="ja-JP" altLang="en-US" smtClean="0"/>
              <a:t>2014/12/1</a:t>
            </a:fld>
            <a:endParaRPr kumimoji="1" lang="ja-JP" altLang="en-US" dirty="0"/>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CD22BB5-A33B-4349-8F0F-2AF6A25855BD}" type="slidenum">
              <a:rPr kumimoji="1" lang="ja-JP" altLang="en-US" smtClean="0"/>
              <a:t>‹#›</a:t>
            </a:fld>
            <a:endParaRPr kumimoji="1" lang="ja-JP" altLang="en-US" dirty="0"/>
          </a:p>
        </p:txBody>
      </p:sp>
    </p:spTree>
    <p:extLst>
      <p:ext uri="{BB962C8B-B14F-4D97-AF65-F5344CB8AC3E}">
        <p14:creationId xmlns:p14="http://schemas.microsoft.com/office/powerpoint/2010/main" val="55877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3" name="Picture 25" descr="C:\Users\京都華頂大学\AppData\Local\Microsoft\Windows\Temporary Internet Files\Content.IE5\VV91GGWE\MP90043919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00" y="-1"/>
            <a:ext cx="7029400" cy="9144001"/>
          </a:xfrm>
          <a:prstGeom prst="rect">
            <a:avLst/>
          </a:prstGeom>
          <a:noFill/>
          <a:extLst>
            <a:ext uri="{909E8E84-426E-40DD-AFC4-6F175D3DCCD1}">
              <a14:hiddenFill xmlns:a14="http://schemas.microsoft.com/office/drawing/2010/main">
                <a:solidFill>
                  <a:srgbClr val="FFFFFF"/>
                </a:solidFill>
              </a14:hiddenFill>
            </a:ext>
          </a:extLst>
        </p:spPr>
      </p:pic>
      <p:sp>
        <p:nvSpPr>
          <p:cNvPr id="5" name="Text Box 2"/>
          <p:cNvSpPr txBox="1">
            <a:spLocks noChangeArrowheads="1"/>
          </p:cNvSpPr>
          <p:nvPr/>
        </p:nvSpPr>
        <p:spPr bwMode="auto">
          <a:xfrm>
            <a:off x="728981" y="8097521"/>
            <a:ext cx="661162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endParaRPr lang="en-US" sz="1100" dirty="0">
              <a:solidFill>
                <a:srgbClr val="84AA33"/>
              </a:solidFill>
              <a:effectLst/>
              <a:latin typeface="Georgia"/>
              <a:ea typeface="ＭＳ Ｐ明朝"/>
              <a:cs typeface="Times New Roman"/>
            </a:endParaRPr>
          </a:p>
        </p:txBody>
      </p:sp>
      <p:sp>
        <p:nvSpPr>
          <p:cNvPr id="6" name="Text Box 31"/>
          <p:cNvSpPr txBox="1">
            <a:spLocks noChangeArrowheads="1"/>
          </p:cNvSpPr>
          <p:nvPr/>
        </p:nvSpPr>
        <p:spPr bwMode="auto">
          <a:xfrm>
            <a:off x="440668" y="872646"/>
            <a:ext cx="5976664" cy="71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ja-JP" altLang="en-US" sz="3600" b="1" dirty="0" smtClean="0">
                <a:solidFill>
                  <a:srgbClr val="84AA33"/>
                </a:solidFill>
                <a:effectLst/>
                <a:latin typeface="+mn-ea"/>
                <a:cs typeface="Times New Roman"/>
              </a:rPr>
              <a:t>本学学生も参加します。</a:t>
            </a:r>
            <a:endParaRPr lang="en-US" sz="3600" b="1" dirty="0">
              <a:solidFill>
                <a:srgbClr val="84AA33"/>
              </a:solidFill>
              <a:effectLst/>
              <a:latin typeface="+mn-ea"/>
              <a:cs typeface="Times New Roman"/>
            </a:endParaRPr>
          </a:p>
        </p:txBody>
      </p:sp>
      <p:sp>
        <p:nvSpPr>
          <p:cNvPr id="7" name="Rectangle 8"/>
          <p:cNvSpPr>
            <a:spLocks noChangeArrowheads="1"/>
          </p:cNvSpPr>
          <p:nvPr/>
        </p:nvSpPr>
        <p:spPr bwMode="auto">
          <a:xfrm>
            <a:off x="152400" y="1963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dirty="0"/>
          </a:p>
        </p:txBody>
      </p:sp>
      <p:sp>
        <p:nvSpPr>
          <p:cNvPr id="8" name="Rectangle 9"/>
          <p:cNvSpPr>
            <a:spLocks noChangeArrowheads="1"/>
          </p:cNvSpPr>
          <p:nvPr/>
        </p:nvSpPr>
        <p:spPr bwMode="auto">
          <a:xfrm>
            <a:off x="152400" y="1796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Rectangle 10"/>
          <p:cNvSpPr>
            <a:spLocks noChangeArrowheads="1"/>
          </p:cNvSpPr>
          <p:nvPr/>
        </p:nvSpPr>
        <p:spPr bwMode="auto">
          <a:xfrm>
            <a:off x="152400" y="58232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11"/>
          <p:cNvSpPr>
            <a:spLocks noChangeArrowheads="1"/>
          </p:cNvSpPr>
          <p:nvPr/>
        </p:nvSpPr>
        <p:spPr bwMode="auto">
          <a:xfrm>
            <a:off x="152400" y="201107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12"/>
          <p:cNvSpPr>
            <a:spLocks noChangeArrowheads="1"/>
          </p:cNvSpPr>
          <p:nvPr/>
        </p:nvSpPr>
        <p:spPr bwMode="auto">
          <a:xfrm>
            <a:off x="152400" y="2011070"/>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正方形/長方形 14"/>
          <p:cNvSpPr/>
          <p:nvPr/>
        </p:nvSpPr>
        <p:spPr>
          <a:xfrm>
            <a:off x="84976" y="85115"/>
            <a:ext cx="6688049"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ja-JP" alt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古川町商店街フードコート祭り</a:t>
            </a:r>
            <a:endParaRPr lang="ja-JP" alt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8" name="テキスト ボックス 17"/>
          <p:cNvSpPr txBox="1"/>
          <p:nvPr/>
        </p:nvSpPr>
        <p:spPr>
          <a:xfrm>
            <a:off x="835983" y="1549405"/>
            <a:ext cx="5186035" cy="646331"/>
          </a:xfrm>
          <a:prstGeom prst="rect">
            <a:avLst/>
          </a:prstGeom>
          <a:noFill/>
        </p:spPr>
        <p:txBody>
          <a:bodyPr wrap="none" rtlCol="0">
            <a:spAutoFit/>
          </a:bodyPr>
          <a:lstStyle/>
          <a:p>
            <a:r>
              <a:rPr kumimoji="1" lang="ja-JP" altLang="en-US" b="1" dirty="0" smtClean="0">
                <a:latin typeface="+mn-ea"/>
              </a:rPr>
              <a:t>京都市</a:t>
            </a:r>
            <a:r>
              <a:rPr lang="ja-JP" altLang="en-US" b="1" dirty="0" smtClean="0">
                <a:latin typeface="+mn-ea"/>
              </a:rPr>
              <a:t>東山区の古川町商店街が京都府との共催で</a:t>
            </a:r>
            <a:endParaRPr lang="en-US" altLang="ja-JP" b="1" dirty="0" smtClean="0">
              <a:latin typeface="+mn-ea"/>
            </a:endParaRPr>
          </a:p>
          <a:p>
            <a:r>
              <a:rPr kumimoji="1" lang="ja-JP" altLang="en-US" b="1" dirty="0">
                <a:latin typeface="+mn-ea"/>
              </a:rPr>
              <a:t>グルメ</a:t>
            </a:r>
            <a:r>
              <a:rPr kumimoji="1" lang="ja-JP" altLang="en-US" b="1" dirty="0" smtClean="0">
                <a:latin typeface="+mn-ea"/>
              </a:rPr>
              <a:t>の</a:t>
            </a:r>
            <a:r>
              <a:rPr kumimoji="1" lang="ja-JP" altLang="en-US" b="1" dirty="0">
                <a:latin typeface="+mn-ea"/>
              </a:rPr>
              <a:t>祭典</a:t>
            </a:r>
            <a:r>
              <a:rPr kumimoji="1" lang="ja-JP" altLang="en-US" b="1" dirty="0" smtClean="0">
                <a:latin typeface="+mn-ea"/>
              </a:rPr>
              <a:t>を開催</a:t>
            </a:r>
            <a:endParaRPr kumimoji="1" lang="ja-JP" altLang="en-US" b="1" dirty="0">
              <a:latin typeface="+mn-ea"/>
            </a:endParaRPr>
          </a:p>
        </p:txBody>
      </p:sp>
      <p:sp>
        <p:nvSpPr>
          <p:cNvPr id="19" name="テキスト ボックス 18"/>
          <p:cNvSpPr txBox="1"/>
          <p:nvPr/>
        </p:nvSpPr>
        <p:spPr>
          <a:xfrm>
            <a:off x="441644" y="2417857"/>
            <a:ext cx="5974713" cy="1015663"/>
          </a:xfrm>
          <a:prstGeom prst="rect">
            <a:avLst/>
          </a:prstGeom>
          <a:noFill/>
        </p:spPr>
        <p:txBody>
          <a:bodyPr wrap="none" rtlCol="0">
            <a:spAutoFit/>
          </a:bodyPr>
          <a:lstStyle/>
          <a:p>
            <a:r>
              <a:rPr kumimoji="1" lang="ja-JP" altLang="en-US" sz="2000" b="1" dirty="0" smtClean="0">
                <a:solidFill>
                  <a:schemeClr val="tx2"/>
                </a:solidFill>
                <a:latin typeface="HG丸ｺﾞｼｯｸM-PRO" panose="020F0600000000000000" pitchFamily="50" charset="-128"/>
                <a:ea typeface="HG丸ｺﾞｼｯｸM-PRO" panose="020F0600000000000000" pitchFamily="50" charset="-128"/>
              </a:rPr>
              <a:t>開催日時：平成</a:t>
            </a:r>
            <a:r>
              <a:rPr kumimoji="1" lang="en-US" altLang="ja-JP" sz="2000" b="1" dirty="0" smtClean="0">
                <a:solidFill>
                  <a:schemeClr val="tx2"/>
                </a:solidFill>
                <a:latin typeface="HG丸ｺﾞｼｯｸM-PRO" panose="020F0600000000000000" pitchFamily="50" charset="-128"/>
                <a:ea typeface="HG丸ｺﾞｼｯｸM-PRO" panose="020F0600000000000000" pitchFamily="50" charset="-128"/>
              </a:rPr>
              <a:t>26</a:t>
            </a:r>
            <a:r>
              <a:rPr kumimoji="1" lang="ja-JP" altLang="en-US" sz="2000" b="1" dirty="0" smtClean="0">
                <a:solidFill>
                  <a:schemeClr val="tx2"/>
                </a:solidFill>
                <a:latin typeface="HG丸ｺﾞｼｯｸM-PRO" panose="020F0600000000000000" pitchFamily="50" charset="-128"/>
                <a:ea typeface="HG丸ｺﾞｼｯｸM-PRO" panose="020F0600000000000000" pitchFamily="50" charset="-128"/>
              </a:rPr>
              <a:t>年</a:t>
            </a:r>
            <a:r>
              <a:rPr kumimoji="1" lang="en-US" altLang="ja-JP" sz="2000" b="1" dirty="0" smtClean="0">
                <a:solidFill>
                  <a:schemeClr val="tx2"/>
                </a:solidFill>
                <a:latin typeface="HG丸ｺﾞｼｯｸM-PRO" panose="020F0600000000000000" pitchFamily="50" charset="-128"/>
                <a:ea typeface="HG丸ｺﾞｼｯｸM-PRO" panose="020F0600000000000000" pitchFamily="50" charset="-128"/>
              </a:rPr>
              <a:t>12</a:t>
            </a:r>
            <a:r>
              <a:rPr kumimoji="1" lang="ja-JP" altLang="en-US" sz="2000" b="1" dirty="0" smtClean="0">
                <a:solidFill>
                  <a:schemeClr val="tx2"/>
                </a:solidFill>
                <a:latin typeface="HG丸ｺﾞｼｯｸM-PRO" panose="020F0600000000000000" pitchFamily="50" charset="-128"/>
                <a:ea typeface="HG丸ｺﾞｼｯｸM-PRO" panose="020F0600000000000000" pitchFamily="50" charset="-128"/>
              </a:rPr>
              <a:t>月</a:t>
            </a:r>
            <a:r>
              <a:rPr kumimoji="1" lang="en-US" altLang="ja-JP" sz="2000" b="1" dirty="0" smtClean="0">
                <a:solidFill>
                  <a:schemeClr val="tx2"/>
                </a:solidFill>
                <a:latin typeface="HG丸ｺﾞｼｯｸM-PRO" panose="020F0600000000000000" pitchFamily="50" charset="-128"/>
                <a:ea typeface="HG丸ｺﾞｼｯｸM-PRO" panose="020F0600000000000000" pitchFamily="50" charset="-128"/>
              </a:rPr>
              <a:t>6</a:t>
            </a:r>
            <a:r>
              <a:rPr kumimoji="1" lang="ja-JP" altLang="en-US" sz="2000" b="1" dirty="0" smtClean="0">
                <a:solidFill>
                  <a:schemeClr val="tx2"/>
                </a:solidFill>
                <a:latin typeface="HG丸ｺﾞｼｯｸM-PRO" panose="020F0600000000000000" pitchFamily="50" charset="-128"/>
                <a:ea typeface="HG丸ｺﾞｼｯｸM-PRO" panose="020F0600000000000000" pitchFamily="50" charset="-128"/>
              </a:rPr>
              <a:t>日（土）・</a:t>
            </a:r>
            <a:r>
              <a:rPr kumimoji="1" lang="en-US" altLang="ja-JP" sz="2000" b="1" dirty="0" smtClean="0">
                <a:solidFill>
                  <a:schemeClr val="tx2"/>
                </a:solidFill>
                <a:latin typeface="HG丸ｺﾞｼｯｸM-PRO" panose="020F0600000000000000" pitchFamily="50" charset="-128"/>
                <a:ea typeface="HG丸ｺﾞｼｯｸM-PRO" panose="020F0600000000000000" pitchFamily="50" charset="-128"/>
              </a:rPr>
              <a:t>7</a:t>
            </a:r>
            <a:r>
              <a:rPr kumimoji="1" lang="ja-JP" altLang="en-US" sz="2000" b="1" dirty="0" smtClean="0">
                <a:solidFill>
                  <a:schemeClr val="tx2"/>
                </a:solidFill>
                <a:latin typeface="HG丸ｺﾞｼｯｸM-PRO" panose="020F0600000000000000" pitchFamily="50" charset="-128"/>
                <a:ea typeface="HG丸ｺﾞｼｯｸM-PRO" panose="020F0600000000000000" pitchFamily="50" charset="-128"/>
              </a:rPr>
              <a:t>日（日）</a:t>
            </a:r>
            <a:endParaRPr kumimoji="1" lang="en-US" altLang="ja-JP" sz="2000" b="1" dirty="0" smtClean="0">
              <a:solidFill>
                <a:schemeClr val="tx2"/>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開催場所：京都市東山区　古川町商店街</a:t>
            </a:r>
            <a:endParaRPr kumimoji="1" lang="en-US" altLang="ja-JP" sz="2000" b="1" dirty="0" smtClean="0">
              <a:solidFill>
                <a:schemeClr val="tx2"/>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開催時間：</a:t>
            </a:r>
            <a:r>
              <a:rPr lang="en-US" altLang="ja-JP" sz="2000" b="1" dirty="0" smtClean="0">
                <a:solidFill>
                  <a:schemeClr val="tx2"/>
                </a:solidFill>
                <a:latin typeface="HG丸ｺﾞｼｯｸM-PRO" panose="020F0600000000000000" pitchFamily="50" charset="-128"/>
                <a:ea typeface="HG丸ｺﾞｼｯｸM-PRO" panose="020F0600000000000000" pitchFamily="50" charset="-128"/>
              </a:rPr>
              <a:t>11</a:t>
            </a:r>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a:t>
            </a:r>
            <a:r>
              <a:rPr lang="en-US" altLang="ja-JP" sz="2000" b="1" dirty="0" smtClean="0">
                <a:solidFill>
                  <a:schemeClr val="tx2"/>
                </a:solidFill>
                <a:latin typeface="HG丸ｺﾞｼｯｸM-PRO" panose="020F0600000000000000" pitchFamily="50" charset="-128"/>
                <a:ea typeface="HG丸ｺﾞｼｯｸM-PRO" panose="020F0600000000000000" pitchFamily="50" charset="-128"/>
              </a:rPr>
              <a:t>00</a:t>
            </a:r>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a:t>
            </a:r>
            <a:r>
              <a:rPr lang="en-US" altLang="ja-JP" sz="2000" b="1" dirty="0" smtClean="0">
                <a:solidFill>
                  <a:schemeClr val="tx2"/>
                </a:solidFill>
                <a:latin typeface="HG丸ｺﾞｼｯｸM-PRO" panose="020F0600000000000000" pitchFamily="50" charset="-128"/>
                <a:ea typeface="HG丸ｺﾞｼｯｸM-PRO" panose="020F0600000000000000" pitchFamily="50" charset="-128"/>
              </a:rPr>
              <a:t>17</a:t>
            </a:r>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a:t>
            </a:r>
            <a:r>
              <a:rPr lang="en-US" altLang="ja-JP" sz="2000" b="1" dirty="0" smtClean="0">
                <a:solidFill>
                  <a:schemeClr val="tx2"/>
                </a:solidFill>
                <a:latin typeface="HG丸ｺﾞｼｯｸM-PRO" panose="020F0600000000000000" pitchFamily="50" charset="-128"/>
                <a:ea typeface="HG丸ｺﾞｼｯｸM-PRO" panose="020F0600000000000000" pitchFamily="50" charset="-128"/>
              </a:rPr>
              <a:t>00</a:t>
            </a:r>
          </a:p>
        </p:txBody>
      </p:sp>
      <p:sp>
        <p:nvSpPr>
          <p:cNvPr id="26" name="テキスト ボックス 25"/>
          <p:cNvSpPr txBox="1"/>
          <p:nvPr/>
        </p:nvSpPr>
        <p:spPr>
          <a:xfrm>
            <a:off x="368707" y="3660864"/>
            <a:ext cx="6120586" cy="1631216"/>
          </a:xfrm>
          <a:prstGeom prst="rect">
            <a:avLst/>
          </a:prstGeom>
          <a:noFill/>
        </p:spPr>
        <p:txBody>
          <a:bodyPr wrap="none" rtlCol="0">
            <a:spAutoFit/>
          </a:bodyPr>
          <a:lstStyle/>
          <a:p>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本学の参加：写真部（京都華頂大学・華頂短期大学</a:t>
            </a:r>
            <a:endParaRPr lang="en-US" altLang="ja-JP" sz="2000" b="1" dirty="0" smtClean="0">
              <a:solidFill>
                <a:srgbClr val="7030A0"/>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　　　　　　で</a:t>
            </a:r>
            <a:r>
              <a:rPr lang="en-US" altLang="ja-JP" sz="2000" b="1" dirty="0" smtClean="0">
                <a:solidFill>
                  <a:srgbClr val="7030A0"/>
                </a:solidFill>
                <a:latin typeface="HG丸ｺﾞｼｯｸM-PRO" panose="020F0600000000000000" pitchFamily="50" charset="-128"/>
                <a:ea typeface="HG丸ｺﾞｼｯｸM-PRO" panose="020F0600000000000000" pitchFamily="50" charset="-128"/>
              </a:rPr>
              <a:t>1</a:t>
            </a:r>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つのワゴンを出店）</a:t>
            </a:r>
            <a:endParaRPr lang="en-US" altLang="ja-JP" sz="2000" b="1" dirty="0" smtClean="0">
              <a:solidFill>
                <a:srgbClr val="7030A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7030A0"/>
                </a:solidFill>
                <a:latin typeface="HG丸ｺﾞｼｯｸM-PRO" panose="020F0600000000000000" pitchFamily="50" charset="-128"/>
                <a:ea typeface="HG丸ｺﾞｼｯｸM-PRO" panose="020F0600000000000000" pitchFamily="50" charset="-128"/>
              </a:rPr>
              <a:t>　</a:t>
            </a:r>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　　　　　ポストカードを販売</a:t>
            </a:r>
            <a:endParaRPr lang="en-US" altLang="ja-JP" sz="2000" b="1" dirty="0" smtClean="0">
              <a:solidFill>
                <a:srgbClr val="7030A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7030A0"/>
                </a:solidFill>
                <a:latin typeface="HG丸ｺﾞｼｯｸM-PRO" panose="020F0600000000000000" pitchFamily="50" charset="-128"/>
                <a:ea typeface="HG丸ｺﾞｼｯｸM-PRO" panose="020F0600000000000000" pitchFamily="50" charset="-128"/>
              </a:rPr>
              <a:t>　</a:t>
            </a:r>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　　　 　：両日とも本学学生</a:t>
            </a:r>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約</a:t>
            </a:r>
            <a:r>
              <a:rPr lang="en-US" altLang="ja-JP" sz="2000" b="1" dirty="0" smtClean="0">
                <a:solidFill>
                  <a:srgbClr val="7030A0"/>
                </a:solidFill>
                <a:latin typeface="HG丸ｺﾞｼｯｸM-PRO" panose="020F0600000000000000" pitchFamily="50" charset="-128"/>
                <a:ea typeface="HG丸ｺﾞｼｯｸM-PRO" panose="020F0600000000000000" pitchFamily="50" charset="-128"/>
              </a:rPr>
              <a:t>20</a:t>
            </a:r>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名</a:t>
            </a:r>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ずつ</a:t>
            </a:r>
            <a:endParaRPr lang="en-US" altLang="ja-JP" sz="2000" b="1" dirty="0" smtClean="0">
              <a:solidFill>
                <a:srgbClr val="7030A0"/>
              </a:solidFill>
              <a:latin typeface="HG丸ｺﾞｼｯｸM-PRO" panose="020F0600000000000000" pitchFamily="50" charset="-128"/>
              <a:ea typeface="HG丸ｺﾞｼｯｸM-PRO" panose="020F0600000000000000" pitchFamily="50" charset="-128"/>
            </a:endParaRPr>
          </a:p>
          <a:p>
            <a:r>
              <a:rPr lang="ja-JP" altLang="en-US" sz="2000" b="1" dirty="0">
                <a:solidFill>
                  <a:srgbClr val="7030A0"/>
                </a:solidFill>
                <a:latin typeface="HG丸ｺﾞｼｯｸM-PRO" panose="020F0600000000000000" pitchFamily="50" charset="-128"/>
                <a:ea typeface="HG丸ｺﾞｼｯｸM-PRO" panose="020F0600000000000000" pitchFamily="50" charset="-128"/>
              </a:rPr>
              <a:t>　</a:t>
            </a:r>
            <a:r>
              <a:rPr lang="ja-JP" altLang="en-US" sz="2000" b="1" dirty="0" smtClean="0">
                <a:solidFill>
                  <a:srgbClr val="7030A0"/>
                </a:solidFill>
                <a:latin typeface="HG丸ｺﾞｼｯｸM-PRO" panose="020F0600000000000000" pitchFamily="50" charset="-128"/>
                <a:ea typeface="HG丸ｺﾞｼｯｸM-PRO" panose="020F0600000000000000" pitchFamily="50" charset="-128"/>
              </a:rPr>
              <a:t>　　　　　アルバイトとしてお手伝いします。　</a:t>
            </a:r>
            <a:endParaRPr lang="en-US" altLang="ja-JP" sz="2000" b="1" dirty="0" smtClean="0">
              <a:solidFill>
                <a:srgbClr val="7030A0"/>
              </a:solidFill>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18418" y="5445753"/>
            <a:ext cx="6894836" cy="2246769"/>
          </a:xfrm>
          <a:prstGeom prst="rect">
            <a:avLst/>
          </a:prstGeom>
          <a:noFill/>
        </p:spPr>
        <p:txBody>
          <a:bodyPr wrap="none" rtlCol="0">
            <a:spAutoFit/>
          </a:bodyPr>
          <a:lstStyle/>
          <a:p>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商店街全体がレストラン</a:t>
            </a:r>
            <a:endParaRPr lang="en-US" altLang="ja-JP" sz="2000" b="1"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・商店街の店舗が工夫をこらした逸品の食材などの提供</a:t>
            </a:r>
            <a:endParaRPr lang="en-US" altLang="ja-JP" sz="2000" b="1" dirty="0" smtClean="0">
              <a:solidFill>
                <a:schemeClr val="tx2"/>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・京都の有名店がワゴンで出店　</a:t>
            </a:r>
            <a:r>
              <a:rPr lang="en-US" altLang="ja-JP" sz="2000" b="1" dirty="0" smtClean="0">
                <a:solidFill>
                  <a:schemeClr val="tx2"/>
                </a:solidFill>
                <a:latin typeface="HG丸ｺﾞｼｯｸM-PRO" panose="020F0600000000000000" pitchFamily="50" charset="-128"/>
                <a:ea typeface="HG丸ｺﾞｼｯｸM-PRO" panose="020F0600000000000000" pitchFamily="50" charset="-128"/>
              </a:rPr>
              <a:t>10</a:t>
            </a:r>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店舗</a:t>
            </a:r>
            <a:endParaRPr lang="en-US" altLang="ja-JP" sz="2000" b="1" dirty="0" smtClean="0">
              <a:solidFill>
                <a:schemeClr val="tx2"/>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アトラクション</a:t>
            </a:r>
            <a:endParaRPr lang="en-US" altLang="ja-JP" sz="2000" b="1"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・大道芸、歌などの披露、お楽しみイベントも充実</a:t>
            </a:r>
            <a:endParaRPr lang="en-US" altLang="ja-JP" sz="2000" b="1" dirty="0" smtClean="0">
              <a:solidFill>
                <a:schemeClr val="tx2"/>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rgbClr val="FF0000"/>
                </a:solidFill>
                <a:latin typeface="HG丸ｺﾞｼｯｸM-PRO" panose="020F0600000000000000" pitchFamily="50" charset="-128"/>
                <a:ea typeface="HG丸ｺﾞｼｯｸM-PRO" panose="020F0600000000000000" pitchFamily="50" charset="-128"/>
              </a:rPr>
              <a:t>オプション　お楽しみプレゼント</a:t>
            </a:r>
            <a:endParaRPr lang="en-US" altLang="ja-JP" sz="2000" b="1"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sz="2000" b="1" dirty="0" smtClean="0">
                <a:solidFill>
                  <a:schemeClr val="tx2"/>
                </a:solidFill>
                <a:latin typeface="HG丸ｺﾞｼｯｸM-PRO" panose="020F0600000000000000" pitchFamily="50" charset="-128"/>
                <a:ea typeface="HG丸ｺﾞｼｯｸM-PRO" panose="020F0600000000000000" pitchFamily="50" charset="-128"/>
              </a:rPr>
              <a:t>・お買い上げ店舗でスタンプを押しガラガラ抽選を実施</a:t>
            </a:r>
            <a:endParaRPr lang="en-US" altLang="ja-JP" sz="2000" b="1" dirty="0" smtClean="0">
              <a:solidFill>
                <a:schemeClr val="tx2"/>
              </a:solidFill>
              <a:latin typeface="HG丸ｺﾞｼｯｸM-PRO" panose="020F0600000000000000" pitchFamily="50" charset="-128"/>
              <a:ea typeface="HG丸ｺﾞｼｯｸM-PRO" panose="020F0600000000000000" pitchFamily="50" charset="-128"/>
            </a:endParaRPr>
          </a:p>
        </p:txBody>
      </p:sp>
      <p:sp>
        <p:nvSpPr>
          <p:cNvPr id="41" name="円形吹き出し 40"/>
          <p:cNvSpPr/>
          <p:nvPr/>
        </p:nvSpPr>
        <p:spPr>
          <a:xfrm>
            <a:off x="1734260" y="7771987"/>
            <a:ext cx="2728303" cy="1341199"/>
          </a:xfrm>
          <a:prstGeom prst="wedgeEllipseCallout">
            <a:avLst>
              <a:gd name="adj1" fmla="val -79377"/>
              <a:gd name="adj2" fmla="val 2855"/>
            </a:avLst>
          </a:prstGeom>
        </p:spPr>
        <p:style>
          <a:lnRef idx="2">
            <a:schemeClr val="accent1">
              <a:shade val="50000"/>
            </a:schemeClr>
          </a:lnRef>
          <a:fillRef idx="1">
            <a:schemeClr val="accent1"/>
          </a:fillRef>
          <a:effectRef idx="0">
            <a:schemeClr val="accent1"/>
          </a:effectRef>
          <a:fontRef idx="minor">
            <a:schemeClr val="lt1"/>
          </a:fontRef>
        </p:style>
        <p:txBody>
          <a:bodyPr lIns="103345" tIns="51673" rIns="103345" bIns="51673" spcCol="0" rtlCol="0" anchor="ctr"/>
          <a:lstStyle/>
          <a:p>
            <a:pPr algn="ctr"/>
            <a:r>
              <a:rPr kumimoji="1" lang="ja-JP" altLang="en-US" sz="1800" dirty="0"/>
              <a:t>皆さんのご参加を心よりお待ちしています。</a:t>
            </a:r>
          </a:p>
        </p:txBody>
      </p:sp>
      <p:pic>
        <p:nvPicPr>
          <p:cNvPr id="2077" name="Picture 29" descr="C:\Users\京都華頂大学\AppData\Local\Microsoft\Windows\Temporary Internet Files\Content.IE5\35UFGX1Z\MM900356720[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0717" y="7719101"/>
            <a:ext cx="1424899" cy="1424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4687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99</Words>
  <Application>Microsoft Office PowerPoint</Application>
  <PresentationFormat>画面に合わせる (4:3)</PresentationFormat>
  <Paragraphs>20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京都市東山区の古川町商店街が京都府との共催でグルメの祭典を開催</dc:title>
  <dc:creator>京都華頂大学</dc:creator>
  <cp:lastModifiedBy>京都華頂大学</cp:lastModifiedBy>
  <cp:revision>10</cp:revision>
  <cp:lastPrinted>2014-12-01T00:03:09Z</cp:lastPrinted>
  <dcterms:created xsi:type="dcterms:W3CDTF">2014-11-28T04:58:43Z</dcterms:created>
  <dcterms:modified xsi:type="dcterms:W3CDTF">2014-12-01T00:04:24Z</dcterms:modified>
</cp:coreProperties>
</file>